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2" r:id="rId6"/>
    <p:sldId id="257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Добро пожаловать!" id="{E75E278A-FF0E-49A4-B170-79828D63BBAD}">
          <p14:sldIdLst>
            <p14:sldId id="256"/>
          </p14:sldIdLst>
        </p14:section>
        <p14:section name="Design, Impress, Work Together" id="{B9B51309-D148-4332-87C2-07BE32FBCA3B}">
          <p14:sldIdLst>
            <p14:sldId id="262"/>
            <p14:sldId id="257"/>
            <p14:sldId id="264"/>
            <p14:sldId id="265"/>
          </p14:sldIdLst>
        </p14:section>
        <p14:section name="Дополнительные сведения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Автор" initials="A" lastIdx="0" clrIdx="7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B4A6"/>
    <a:srgbClr val="734F29"/>
    <a:srgbClr val="D24726"/>
    <a:srgbClr val="DD462F"/>
    <a:srgbClr val="AEB785"/>
    <a:srgbClr val="EFD5A2"/>
    <a:srgbClr val="3B3026"/>
    <a:srgbClr val="ECE1CA"/>
    <a:srgbClr val="7955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2" autoAdjust="0"/>
    <p:restoredTop sz="94280" autoAdjust="0"/>
  </p:normalViewPr>
  <p:slideViewPr>
    <p:cSldViewPr snapToGrid="0">
      <p:cViewPr varScale="1">
        <p:scale>
          <a:sx n="116" d="100"/>
          <a:sy n="116" d="100"/>
        </p:scale>
        <p:origin x="16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119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8B867-C0E9-4677-A1E6-26A91062B287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45933-9244-4FF4-949C-8BEE462098C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887601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DF61EA0F-A667-4B49-8422-0062BC55E249}" type="slidenum">
              <a:rPr lang="en-US" sz="1200" b="0" i="0">
                <a:latin typeface="Calibri"/>
                <a:ea typeface="+mn-ea"/>
                <a:cs typeface="+mn-cs"/>
              </a:rPr>
              <a:t>1</a:t>
            </a:fld>
            <a:endParaRPr lang="en-US" sz="1200" b="0" i="0"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38202" y="5110609"/>
            <a:ext cx="6705599" cy="113779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600"/>
              </a:spcBef>
              <a:buNone/>
              <a:defRPr sz="2800">
                <a:solidFill>
                  <a:srgbClr val="D24726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1" y="1825625"/>
            <a:ext cx="4167753" cy="435133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Aft>
                <a:spcPts val="1200"/>
              </a:spcAft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spcAft>
                <a:spcPts val="1200"/>
              </a:spcAft>
              <a:defRPr sz="1400">
                <a:solidFill>
                  <a:schemeClr val="bg1">
                    <a:lumMod val="50000"/>
                  </a:schemeClr>
                </a:solidFill>
              </a:defRPr>
            </a:lvl2pPr>
            <a:lvl3pPr>
              <a:lnSpc>
                <a:spcPct val="150000"/>
              </a:lnSpc>
              <a:spcAft>
                <a:spcPts val="1200"/>
              </a:spcAft>
              <a:defRPr sz="1200">
                <a:solidFill>
                  <a:schemeClr val="bg1">
                    <a:lumMod val="50000"/>
                  </a:schemeClr>
                </a:solidFill>
              </a:defRPr>
            </a:lvl3pPr>
            <a:lvl4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4pPr>
            <a:lvl5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anchor="ctr">
            <a:noAutofit/>
          </a:bodyPr>
          <a:lstStyle>
            <a:lvl1pPr algn="l">
              <a:defRPr sz="4800">
                <a:solidFill>
                  <a:srgbClr val="D247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Образец текста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Второй уровень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Третий уровень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Четвертый уровень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Образец текста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Второй уровень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Третий уровень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Четвертый уровень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0"/>
            <a:ext cx="10737851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1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1851" y="2193927"/>
            <a:ext cx="5156200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Образец текста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Второй уровень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Третий уровень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Четвертый уровень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89664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89664" y="2193927"/>
            <a:ext cx="5157787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Образец текста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Второй уровень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Третий уровень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Четвертый уровень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Прямоугольник 6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Образец текста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Второй уровень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Третий уровень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Четвертый уровень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ru-RU" smtClean="0"/>
              <a:t>04.02.2019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0EDB8-5305-433F-BE41-D7A86D811DB3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ru-RU" sz="5400" b="0" i="0" dirty="0" smtClean="0">
                <a:solidFill>
                  <a:schemeClr val="bg1"/>
                </a:solidFill>
                <a:latin typeface="Segoe UI Light"/>
                <a:ea typeface="+mj-ea"/>
                <a:cs typeface="+mj-cs"/>
              </a:rPr>
              <a:t>Проект </a:t>
            </a:r>
            <a:r>
              <a:rPr lang="en-US" sz="5400" b="0" i="0" dirty="0" err="1" smtClean="0">
                <a:solidFill>
                  <a:schemeClr val="bg1"/>
                </a:solidFill>
                <a:latin typeface="Segoe UI Light"/>
                <a:ea typeface="+mj-ea"/>
                <a:cs typeface="+mj-cs"/>
              </a:rPr>
              <a:t>Pygame</a:t>
            </a:r>
            <a:r>
              <a:rPr lang="ru-RU" sz="5400" b="0" i="0" dirty="0" smtClean="0">
                <a:solidFill>
                  <a:schemeClr val="bg1"/>
                </a:solidFill>
                <a:latin typeface="Segoe UI Light"/>
                <a:ea typeface="+mj-ea"/>
                <a:cs typeface="+mj-cs"/>
              </a:rPr>
              <a:t> </a:t>
            </a:r>
            <a:r>
              <a:rPr lang="ru-RU" sz="5400" b="0" i="0" smtClean="0">
                <a:solidFill>
                  <a:schemeClr val="bg1"/>
                </a:solidFill>
                <a:latin typeface="Segoe UI Light"/>
                <a:ea typeface="+mj-ea"/>
                <a:cs typeface="+mj-cs"/>
              </a:rPr>
              <a:t>«Нелли»</a:t>
            </a:r>
            <a:endParaRPr lang="ru-RU" sz="5400" b="0" i="0" dirty="0">
              <a:solidFill>
                <a:schemeClr val="bg1"/>
              </a:solidFill>
              <a:latin typeface="Segoe UI Light"/>
              <a:ea typeface="+mj-ea"/>
              <a:cs typeface="+mj-cs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38202" y="5110609"/>
            <a:ext cx="7464423" cy="1137793"/>
          </a:xfrm>
        </p:spPr>
        <p:txBody>
          <a:bodyPr>
            <a:normAutofit/>
          </a:bodyPr>
          <a:lstStyle/>
          <a:p>
            <a:pPr marL="0" indent="0" algn="l">
              <a:lnSpc>
                <a:spcPct val="150000"/>
              </a:lnSpc>
              <a:spcBef>
                <a:spcPts val="6"/>
              </a:spcBef>
              <a:buNone/>
            </a:pPr>
            <a:r>
              <a:rPr lang="ru-RU" sz="2800" b="0" i="0" dirty="0" smtClean="0">
                <a:solidFill>
                  <a:srgbClr val="D24726"/>
                </a:solidFill>
                <a:latin typeface="Segoe UI Light"/>
              </a:rPr>
              <a:t>Автор – </a:t>
            </a:r>
            <a:r>
              <a:rPr lang="ru-RU" sz="2800" b="0" i="0" dirty="0" err="1" smtClean="0">
                <a:solidFill>
                  <a:srgbClr val="D24726"/>
                </a:solidFill>
                <a:latin typeface="Segoe UI Light"/>
              </a:rPr>
              <a:t>Семененя</a:t>
            </a:r>
            <a:r>
              <a:rPr lang="ru-RU" sz="2800" b="0" i="0" dirty="0" smtClean="0">
                <a:solidFill>
                  <a:srgbClr val="D24726"/>
                </a:solidFill>
                <a:latin typeface="Segoe UI Light"/>
              </a:rPr>
              <a:t> Александра</a:t>
            </a:r>
            <a:endParaRPr lang="ru-RU" sz="2800" b="0" i="0" dirty="0">
              <a:solidFill>
                <a:srgbClr val="D24726"/>
              </a:solidFill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ru-RU" sz="3600" b="0" i="0" dirty="0" smtClean="0">
                <a:solidFill>
                  <a:schemeClr val="bg1"/>
                </a:solidFill>
                <a:latin typeface="Segoe UI Light"/>
                <a:ea typeface="+mj-ea"/>
                <a:cs typeface="+mj-cs"/>
              </a:rPr>
              <a:t>Введение</a:t>
            </a:r>
            <a:endParaRPr lang="ru-RU" sz="3600" b="0" i="0" dirty="0">
              <a:solidFill>
                <a:schemeClr val="bg1"/>
              </a:solidFill>
              <a:latin typeface="Segoe UI Light"/>
              <a:ea typeface="+mj-ea"/>
              <a:cs typeface="+mj-cs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199" y="1825624"/>
            <a:ext cx="4162169" cy="4447762"/>
          </a:xfrm>
        </p:spPr>
        <p:txBody>
          <a:bodyPr>
            <a:normAutofit/>
          </a:bodyPr>
          <a:lstStyle/>
          <a:p>
            <a:pPr marL="0" indent="0" algn="l" defTabSz="914400">
              <a:lnSpc>
                <a:spcPct val="150000"/>
              </a:lnSpc>
              <a:spcBef>
                <a:spcPts val="576"/>
              </a:spcBef>
              <a:buNone/>
            </a:pPr>
            <a:r>
              <a:rPr lang="ru-RU" sz="1600" b="0" i="0" dirty="0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Идея проекта – игра с видом </a:t>
            </a:r>
            <a:r>
              <a:rPr lang="ru-RU" sz="1600" b="0" i="0" dirty="0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сверху, </a:t>
            </a:r>
            <a:r>
              <a:rPr lang="ru-RU" dirty="0" smtClean="0">
                <a:latin typeface="Segoe UI"/>
              </a:rPr>
              <a:t>разделенная на три уровня. </a:t>
            </a:r>
          </a:p>
          <a:p>
            <a:pPr marL="0" indent="0" algn="l" defTabSz="914400">
              <a:lnSpc>
                <a:spcPct val="150000"/>
              </a:lnSpc>
              <a:spcBef>
                <a:spcPts val="576"/>
              </a:spcBef>
              <a:buNone/>
            </a:pPr>
            <a:r>
              <a:rPr lang="ru-RU" dirty="0" smtClean="0">
                <a:latin typeface="Segoe UI"/>
              </a:rPr>
              <a:t>Задача проекта – </a:t>
            </a:r>
            <a:r>
              <a:rPr lang="ru-RU" sz="1600" b="0" i="0" dirty="0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развлечение </a:t>
            </a:r>
            <a:r>
              <a:rPr lang="ru-RU" sz="1600" b="0" i="0" dirty="0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игрока</a:t>
            </a:r>
            <a:r>
              <a:rPr lang="ru-RU" sz="1600" b="0" i="0" dirty="0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.</a:t>
            </a:r>
          </a:p>
          <a:p>
            <a:pPr>
              <a:spcBef>
                <a:spcPts val="576"/>
              </a:spcBef>
            </a:pPr>
            <a:r>
              <a:rPr lang="ru-RU" dirty="0" smtClean="0">
                <a:latin typeface="Segoe UI"/>
              </a:rPr>
              <a:t>Цель игры: </a:t>
            </a:r>
            <a:r>
              <a:rPr lang="ru-RU" dirty="0" smtClean="0"/>
              <a:t>игроку </a:t>
            </a:r>
            <a:r>
              <a:rPr lang="ru-RU" dirty="0"/>
              <a:t>нужно продержаться определенное количество времени, избегая столкновений с </a:t>
            </a:r>
            <a:r>
              <a:rPr lang="ru-RU" dirty="0" smtClean="0"/>
              <a:t>врагами и уклоняясь от атак. </a:t>
            </a: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1891" y="1446015"/>
            <a:ext cx="3311336" cy="5305389"/>
          </a:xfrm>
          <a:prstGeom prst="rect">
            <a:avLst/>
          </a:prstGeom>
        </p:spPr>
      </p:pic>
      <p:pic>
        <p:nvPicPr>
          <p:cNvPr id="5" name="Рисунок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368" y="1446014"/>
            <a:ext cx="3311524" cy="530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3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ru-RU" sz="3600" b="0" i="0" dirty="0" smtClean="0">
                <a:solidFill>
                  <a:schemeClr val="bg1"/>
                </a:solidFill>
                <a:latin typeface="Segoe UI Light"/>
                <a:ea typeface="+mj-ea"/>
                <a:cs typeface="+mj-cs"/>
              </a:rPr>
              <a:t>Описание реализации</a:t>
            </a:r>
            <a:endParaRPr lang="ru-RU" sz="3600" b="0" i="0" dirty="0">
              <a:solidFill>
                <a:schemeClr val="bg1"/>
              </a:solidFill>
              <a:latin typeface="Segoe UI Light"/>
              <a:ea typeface="+mj-ea"/>
              <a:cs typeface="+mj-cs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199" y="1825625"/>
            <a:ext cx="10416703" cy="4433752"/>
          </a:xfrm>
        </p:spPr>
        <p:txBody>
          <a:bodyPr>
            <a:normAutofit/>
          </a:bodyPr>
          <a:lstStyle/>
          <a:p>
            <a:pPr marL="0" indent="0" algn="l" defTabSz="914400">
              <a:lnSpc>
                <a:spcPct val="150000"/>
              </a:lnSpc>
              <a:spcBef>
                <a:spcPts val="576"/>
              </a:spcBef>
              <a:buNone/>
            </a:pPr>
            <a:r>
              <a:rPr lang="ru-RU" sz="1600" b="0" i="0" dirty="0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В коде программы написано пять классов, все они наследуются от </a:t>
            </a:r>
            <a:r>
              <a:rPr lang="en-US" sz="1600" b="0" i="0" dirty="0" err="1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pygame.sprite.Sprite</a:t>
            </a:r>
            <a:r>
              <a:rPr lang="en-US" sz="1600" b="0" i="0" dirty="0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: Background, Player, Enemy, Bullet, </a:t>
            </a:r>
            <a:r>
              <a:rPr lang="en-US" sz="1600" b="0" i="0" dirty="0" err="1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PlayerBullet</a:t>
            </a:r>
            <a:r>
              <a:rPr lang="en-US" sz="1600" b="0" i="0" dirty="0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, </a:t>
            </a:r>
            <a:r>
              <a:rPr lang="en-US" sz="1600" b="0" i="0" dirty="0" err="1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ScoreBox</a:t>
            </a:r>
            <a:r>
              <a:rPr lang="ru-RU" dirty="0" smtClean="0">
                <a:latin typeface="Segoe UI"/>
              </a:rPr>
              <a:t>, также в программе присутствуют 13 функций (24, если считать </a:t>
            </a:r>
            <a:r>
              <a:rPr lang="en-US" dirty="0" smtClean="0">
                <a:latin typeface="Segoe UI"/>
              </a:rPr>
              <a:t>__</a:t>
            </a:r>
            <a:r>
              <a:rPr lang="en-US" dirty="0" err="1" smtClean="0">
                <a:latin typeface="Segoe UI"/>
              </a:rPr>
              <a:t>init</a:t>
            </a:r>
            <a:r>
              <a:rPr lang="en-US" dirty="0" smtClean="0">
                <a:latin typeface="Segoe UI"/>
              </a:rPr>
              <a:t>__ </a:t>
            </a:r>
            <a:r>
              <a:rPr lang="ru-RU" dirty="0" smtClean="0">
                <a:latin typeface="Segoe UI"/>
              </a:rPr>
              <a:t>и </a:t>
            </a:r>
            <a:r>
              <a:rPr lang="en-US" dirty="0" smtClean="0">
                <a:latin typeface="Segoe UI"/>
              </a:rPr>
              <a:t>update</a:t>
            </a:r>
            <a:r>
              <a:rPr lang="ru-RU" dirty="0" smtClean="0">
                <a:latin typeface="Segoe UI"/>
              </a:rPr>
              <a:t> у классов). Вот примеры некоторых из них:</a:t>
            </a:r>
          </a:p>
          <a:p>
            <a:pPr marL="285750" indent="-285750" algn="l" defTabSz="914400">
              <a:lnSpc>
                <a:spcPct val="150000"/>
              </a:lnSpc>
              <a:spcBef>
                <a:spcPts val="576"/>
              </a:spcBef>
              <a:buFont typeface="Arial" panose="020B0604020202020204" pitchFamily="34" charset="0"/>
              <a:buChar char="•"/>
            </a:pPr>
            <a:r>
              <a:rPr lang="ru-RU" dirty="0" smtClean="0">
                <a:latin typeface="Segoe UI"/>
              </a:rPr>
              <a:t>Э</a:t>
            </a:r>
            <a:r>
              <a:rPr lang="ru-RU" sz="1600" b="0" i="0" dirty="0" smtClean="0">
                <a:solidFill>
                  <a:schemeClr val="bg1">
                    <a:lumMod val="50000"/>
                  </a:schemeClr>
                </a:solidFill>
                <a:latin typeface="Segoe UI"/>
              </a:rPr>
              <a:t>краны главного меню, победы и поражения</a:t>
            </a:r>
          </a:p>
          <a:p>
            <a:pPr marL="285750" indent="-285750" algn="l" defTabSz="914400">
              <a:lnSpc>
                <a:spcPct val="150000"/>
              </a:lnSpc>
              <a:spcBef>
                <a:spcPts val="576"/>
              </a:spcBef>
              <a:buFont typeface="Arial" panose="020B0604020202020204" pitchFamily="34" charset="0"/>
              <a:buChar char="•"/>
            </a:pPr>
            <a:r>
              <a:rPr lang="ru-RU" dirty="0" smtClean="0">
                <a:latin typeface="Segoe UI"/>
              </a:rPr>
              <a:t>Сохранение очков в текстовый файл и их сортировка</a:t>
            </a:r>
          </a:p>
          <a:p>
            <a:pPr marL="285750" indent="-285750" algn="l" defTabSz="914400">
              <a:lnSpc>
                <a:spcPct val="150000"/>
              </a:lnSpc>
              <a:spcBef>
                <a:spcPts val="576"/>
              </a:spcBef>
              <a:buFont typeface="Arial" panose="020B0604020202020204" pitchFamily="34" charset="0"/>
              <a:buChar char="•"/>
            </a:pPr>
            <a:r>
              <a:rPr lang="ru-RU" dirty="0" smtClean="0">
                <a:latin typeface="Segoe UI"/>
              </a:rPr>
              <a:t>Ускорение игрока при зажатии </a:t>
            </a:r>
            <a:r>
              <a:rPr lang="en-US" dirty="0" smtClean="0">
                <a:latin typeface="Segoe UI"/>
              </a:rPr>
              <a:t>Shift</a:t>
            </a:r>
            <a:endParaRPr lang="ru-RU" dirty="0" smtClean="0">
              <a:latin typeface="Segoe UI"/>
            </a:endParaRPr>
          </a:p>
          <a:p>
            <a:pPr marL="285750" indent="-285750" algn="l" defTabSz="914400">
              <a:lnSpc>
                <a:spcPct val="150000"/>
              </a:lnSpc>
              <a:spcBef>
                <a:spcPts val="576"/>
              </a:spcBef>
              <a:buFont typeface="Arial" panose="020B0604020202020204" pitchFamily="34" charset="0"/>
              <a:buChar char="•"/>
            </a:pPr>
            <a:r>
              <a:rPr lang="ru-RU" dirty="0" smtClean="0">
                <a:latin typeface="Segoe UI"/>
              </a:rPr>
              <a:t>Инициализация переменных и игровой цикл также выделены в отдельную функцию</a:t>
            </a:r>
          </a:p>
        </p:txBody>
      </p:sp>
    </p:spTree>
    <p:extLst>
      <p:ext uri="{BB962C8B-B14F-4D97-AF65-F5344CB8AC3E}">
        <p14:creationId xmlns:p14="http://schemas.microsoft.com/office/powerpoint/2010/main" val="132867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spcBef>
                <a:spcPts val="0"/>
              </a:spcBef>
              <a:buNone/>
            </a:pPr>
            <a:r>
              <a:rPr lang="ru-RU" sz="3600" b="0" i="0" dirty="0" smtClean="0">
                <a:solidFill>
                  <a:schemeClr val="bg1"/>
                </a:solidFill>
                <a:latin typeface="Segoe UI Light"/>
                <a:ea typeface="+mj-ea"/>
                <a:cs typeface="+mj-cs"/>
              </a:rPr>
              <a:t>Скриншоты и видео</a:t>
            </a:r>
            <a:endParaRPr lang="ru-RU" sz="3600" b="0" i="0" dirty="0">
              <a:solidFill>
                <a:schemeClr val="bg1"/>
              </a:solidFill>
              <a:latin typeface="Segoe UI Light"/>
              <a:ea typeface="+mj-ea"/>
              <a:cs typeface="+mj-cs"/>
            </a:endParaRPr>
          </a:p>
        </p:txBody>
      </p:sp>
      <p:pic>
        <p:nvPicPr>
          <p:cNvPr id="6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3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может быть доработано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1" y="1825625"/>
            <a:ext cx="10683239" cy="435133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Сохранение и загрузка уровня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Анимации при </a:t>
            </a:r>
            <a:r>
              <a:rPr lang="ru-RU" dirty="0" smtClean="0"/>
              <a:t>движении в разные стороны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Больше врагов, атакующих по-разному + боссы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Ввод имени игрока при сохранении рекорда</a:t>
            </a:r>
          </a:p>
        </p:txBody>
      </p:sp>
    </p:spTree>
    <p:extLst>
      <p:ext uri="{BB962C8B-B14F-4D97-AF65-F5344CB8AC3E}">
        <p14:creationId xmlns:p14="http://schemas.microsoft.com/office/powerpoint/2010/main" val="53888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lcomeDoc" id="{E1E7EDF9-8B79-4E5D-B508-2301E35CD219}" vid="{4342E303-0389-44F2-B6F0-C13C203CC59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9d035d7d-02e5-4a00-8b62-9a556aabc7b5">english</DirectSourceMarket>
    <ApprovalStatus xmlns="9d035d7d-02e5-4a00-8b62-9a556aabc7b5">InProgress</ApprovalStatus>
    <MarketSpecific xmlns="9d035d7d-02e5-4a00-8b62-9a556aabc7b5">false</MarketSpecific>
    <LocComments xmlns="9d035d7d-02e5-4a00-8b62-9a556aabc7b5" xsi:nil="true"/>
    <ThumbnailAssetId xmlns="9d035d7d-02e5-4a00-8b62-9a556aabc7b5" xsi:nil="true"/>
    <PrimaryImageGen xmlns="9d035d7d-02e5-4a00-8b62-9a556aabc7b5">true</PrimaryImageGen>
    <LegacyData xmlns="9d035d7d-02e5-4a00-8b62-9a556aabc7b5" xsi:nil="true"/>
    <LocRecommendedHandoff xmlns="9d035d7d-02e5-4a00-8b62-9a556aabc7b5" xsi:nil="true"/>
    <BusinessGroup xmlns="9d035d7d-02e5-4a00-8b62-9a556aabc7b5" xsi:nil="true"/>
    <BlockPublish xmlns="9d035d7d-02e5-4a00-8b62-9a556aabc7b5">false</BlockPublish>
    <TPFriendlyName xmlns="9d035d7d-02e5-4a00-8b62-9a556aabc7b5" xsi:nil="true"/>
    <NumericId xmlns="9d035d7d-02e5-4a00-8b62-9a556aabc7b5" xsi:nil="true"/>
    <APEditor xmlns="9d035d7d-02e5-4a00-8b62-9a556aabc7b5">
      <UserInfo>
        <DisplayName/>
        <AccountId xsi:nil="true"/>
        <AccountType/>
      </UserInfo>
    </APEditor>
    <SourceTitle xmlns="9d035d7d-02e5-4a00-8b62-9a556aabc7b5" xsi:nil="true"/>
    <OpenTemplate xmlns="9d035d7d-02e5-4a00-8b62-9a556aabc7b5">true</OpenTemplate>
    <UALocComments xmlns="9d035d7d-02e5-4a00-8b62-9a556aabc7b5" xsi:nil="true"/>
    <ParentAssetId xmlns="9d035d7d-02e5-4a00-8b62-9a556aabc7b5" xsi:nil="true"/>
    <IntlLangReviewDate xmlns="9d035d7d-02e5-4a00-8b62-9a556aabc7b5" xsi:nil="true"/>
    <FeatureTagsTaxHTField0 xmlns="9d035d7d-02e5-4a00-8b62-9a556aabc7b5">
      <Terms xmlns="http://schemas.microsoft.com/office/infopath/2007/PartnerControls"/>
    </FeatureTagsTaxHTField0>
    <PublishStatusLookup xmlns="9d035d7d-02e5-4a00-8b62-9a556aabc7b5">
      <Value>446583</Value>
    </PublishStatusLookup>
    <Providers xmlns="9d035d7d-02e5-4a00-8b62-9a556aabc7b5" xsi:nil="true"/>
    <MachineTranslated xmlns="9d035d7d-02e5-4a00-8b62-9a556aabc7b5">false</MachineTranslated>
    <OriginalSourceMarket xmlns="9d035d7d-02e5-4a00-8b62-9a556aabc7b5">english</OriginalSourceMarket>
    <APDescription xmlns="9d035d7d-02e5-4a00-8b62-9a556aabc7b5" xsi:nil="true"/>
    <ClipArtFilename xmlns="9d035d7d-02e5-4a00-8b62-9a556aabc7b5" xsi:nil="true"/>
    <ContentItem xmlns="9d035d7d-02e5-4a00-8b62-9a556aabc7b5" xsi:nil="true"/>
    <TPInstallLocation xmlns="9d035d7d-02e5-4a00-8b62-9a556aabc7b5" xsi:nil="true"/>
    <PublishTargets xmlns="9d035d7d-02e5-4a00-8b62-9a556aabc7b5">OfficeOnlineVNext</PublishTargets>
    <TimesCloned xmlns="9d035d7d-02e5-4a00-8b62-9a556aabc7b5" xsi:nil="true"/>
    <AssetStart xmlns="9d035d7d-02e5-4a00-8b62-9a556aabc7b5">2012-06-20T23:39:00+00:00</AssetStart>
    <Provider xmlns="9d035d7d-02e5-4a00-8b62-9a556aabc7b5" xsi:nil="true"/>
    <AcquiredFrom xmlns="9d035d7d-02e5-4a00-8b62-9a556aabc7b5">Internal MS</AcquiredFrom>
    <FriendlyTitle xmlns="9d035d7d-02e5-4a00-8b62-9a556aabc7b5" xsi:nil="true"/>
    <LastHandOff xmlns="9d035d7d-02e5-4a00-8b62-9a556aabc7b5" xsi:nil="true"/>
    <TPClientViewer xmlns="9d035d7d-02e5-4a00-8b62-9a556aabc7b5" xsi:nil="true"/>
    <UACurrentWords xmlns="9d035d7d-02e5-4a00-8b62-9a556aabc7b5" xsi:nil="true"/>
    <ArtSampleDocs xmlns="9d035d7d-02e5-4a00-8b62-9a556aabc7b5" xsi:nil="true"/>
    <UALocRecommendation xmlns="9d035d7d-02e5-4a00-8b62-9a556aabc7b5">Localize</UALocRecommendation>
    <Manager xmlns="9d035d7d-02e5-4a00-8b62-9a556aabc7b5" xsi:nil="true"/>
    <ShowIn xmlns="9d035d7d-02e5-4a00-8b62-9a556aabc7b5">Show everywhere</ShowIn>
    <UANotes xmlns="9d035d7d-02e5-4a00-8b62-9a556aabc7b5" xsi:nil="true"/>
    <TemplateStatus xmlns="9d035d7d-02e5-4a00-8b62-9a556aabc7b5">Complete</TemplateStatus>
    <InternalTagsTaxHTField0 xmlns="9d035d7d-02e5-4a00-8b62-9a556aabc7b5">
      <Terms xmlns="http://schemas.microsoft.com/office/infopath/2007/PartnerControls"/>
    </InternalTagsTaxHTField0>
    <CSXHash xmlns="9d035d7d-02e5-4a00-8b62-9a556aabc7b5" xsi:nil="true"/>
    <Downloads xmlns="9d035d7d-02e5-4a00-8b62-9a556aabc7b5">0</Downloads>
    <VoteCount xmlns="9d035d7d-02e5-4a00-8b62-9a556aabc7b5" xsi:nil="true"/>
    <OOCacheId xmlns="9d035d7d-02e5-4a00-8b62-9a556aabc7b5" xsi:nil="true"/>
    <IsDeleted xmlns="9d035d7d-02e5-4a00-8b62-9a556aabc7b5">false</IsDeleted>
    <AssetExpire xmlns="9d035d7d-02e5-4a00-8b62-9a556aabc7b5">2029-01-01T08:00:00+00:00</AssetExpire>
    <DSATActionTaken xmlns="9d035d7d-02e5-4a00-8b62-9a556aabc7b5" xsi:nil="true"/>
    <CSXSubmissionMarket xmlns="9d035d7d-02e5-4a00-8b62-9a556aabc7b5" xsi:nil="true"/>
    <TPExecutable xmlns="9d035d7d-02e5-4a00-8b62-9a556aabc7b5" xsi:nil="true"/>
    <SubmitterId xmlns="9d035d7d-02e5-4a00-8b62-9a556aabc7b5" xsi:nil="true"/>
    <EditorialTags xmlns="9d035d7d-02e5-4a00-8b62-9a556aabc7b5" xsi:nil="true"/>
    <ApprovalLog xmlns="9d035d7d-02e5-4a00-8b62-9a556aabc7b5" xsi:nil="true"/>
    <AssetType xmlns="9d035d7d-02e5-4a00-8b62-9a556aabc7b5">TP</AssetType>
    <BugNumber xmlns="9d035d7d-02e5-4a00-8b62-9a556aabc7b5" xsi:nil="true"/>
    <CSXSubmissionDate xmlns="9d035d7d-02e5-4a00-8b62-9a556aabc7b5" xsi:nil="true"/>
    <CSXUpdate xmlns="9d035d7d-02e5-4a00-8b62-9a556aabc7b5">false</CSXUpdate>
    <Milestone xmlns="9d035d7d-02e5-4a00-8b62-9a556aabc7b5" xsi:nil="true"/>
    <RecommendationsModifier xmlns="9d035d7d-02e5-4a00-8b62-9a556aabc7b5" xsi:nil="true"/>
    <OriginAsset xmlns="9d035d7d-02e5-4a00-8b62-9a556aabc7b5" xsi:nil="true"/>
    <TPComponent xmlns="9d035d7d-02e5-4a00-8b62-9a556aabc7b5" xsi:nil="true"/>
    <AssetId xmlns="9d035d7d-02e5-4a00-8b62-9a556aabc7b5">TP102923943</AssetId>
    <IntlLocPriority xmlns="9d035d7d-02e5-4a00-8b62-9a556aabc7b5" xsi:nil="true"/>
    <PolicheckWords xmlns="9d035d7d-02e5-4a00-8b62-9a556aabc7b5" xsi:nil="true"/>
    <TPLaunchHelpLink xmlns="9d035d7d-02e5-4a00-8b62-9a556aabc7b5" xsi:nil="true"/>
    <TPApplication xmlns="9d035d7d-02e5-4a00-8b62-9a556aabc7b5" xsi:nil="true"/>
    <CrawlForDependencies xmlns="9d035d7d-02e5-4a00-8b62-9a556aabc7b5">false</CrawlForDependencies>
    <HandoffToMSDN xmlns="9d035d7d-02e5-4a00-8b62-9a556aabc7b5" xsi:nil="true"/>
    <PlannedPubDate xmlns="9d035d7d-02e5-4a00-8b62-9a556aabc7b5" xsi:nil="true"/>
    <IntlLangReviewer xmlns="9d035d7d-02e5-4a00-8b62-9a556aabc7b5" xsi:nil="true"/>
    <TrustLevel xmlns="9d035d7d-02e5-4a00-8b62-9a556aabc7b5">1 Microsoft Managed Content</TrustLevel>
    <LocLastLocAttemptVersionLookup xmlns="9d035d7d-02e5-4a00-8b62-9a556aabc7b5">843282</LocLastLocAttemptVersionLookup>
    <IsSearchable xmlns="9d035d7d-02e5-4a00-8b62-9a556aabc7b5">true</IsSearchable>
    <TemplateTemplateType xmlns="9d035d7d-02e5-4a00-8b62-9a556aabc7b5">PowerPoint Template - Slideshow Launch</TemplateTemplateType>
    <CampaignTagsTaxHTField0 xmlns="9d035d7d-02e5-4a00-8b62-9a556aabc7b5">
      <Terms xmlns="http://schemas.microsoft.com/office/infopath/2007/PartnerControls"/>
    </CampaignTagsTaxHTField0>
    <TPNamespace xmlns="9d035d7d-02e5-4a00-8b62-9a556aabc7b5" xsi:nil="true"/>
    <TaxCatchAll xmlns="9d035d7d-02e5-4a00-8b62-9a556aabc7b5"/>
    <Markets xmlns="9d035d7d-02e5-4a00-8b62-9a556aabc7b5"/>
    <UAProjectedTotalWords xmlns="9d035d7d-02e5-4a00-8b62-9a556aabc7b5" xsi:nil="true"/>
    <IntlLangReview xmlns="9d035d7d-02e5-4a00-8b62-9a556aabc7b5">false</IntlLangReview>
    <OutputCachingOn xmlns="9d035d7d-02e5-4a00-8b62-9a556aabc7b5">false</OutputCachingOn>
    <AverageRating xmlns="9d035d7d-02e5-4a00-8b62-9a556aabc7b5" xsi:nil="true"/>
    <LocMarketGroupTiers2 xmlns="9d035d7d-02e5-4a00-8b62-9a556aabc7b5" xsi:nil="true"/>
    <APAuthor xmlns="9d035d7d-02e5-4a00-8b62-9a556aabc7b5">
      <UserInfo>
        <DisplayName>REDMOND\v-sa</DisplayName>
        <AccountId>2467</AccountId>
        <AccountType/>
      </UserInfo>
    </APAuthor>
    <LocManualTestRequired xmlns="9d035d7d-02e5-4a00-8b62-9a556aabc7b5">false</LocManualTestRequired>
    <TPCommandLine xmlns="9d035d7d-02e5-4a00-8b62-9a556aabc7b5" xsi:nil="true"/>
    <TPAppVersion xmlns="9d035d7d-02e5-4a00-8b62-9a556aabc7b5" xsi:nil="true"/>
    <EditorialStatus xmlns="9d035d7d-02e5-4a00-8b62-9a556aabc7b5">Complete</EditorialStatus>
    <LastModifiedDateTime xmlns="9d035d7d-02e5-4a00-8b62-9a556aabc7b5" xsi:nil="true"/>
    <ScenarioTagsTaxHTField0 xmlns="9d035d7d-02e5-4a00-8b62-9a556aabc7b5">
      <Terms xmlns="http://schemas.microsoft.com/office/infopath/2007/PartnerControls"/>
    </ScenarioTagsTaxHTField0>
    <OriginalRelease xmlns="9d035d7d-02e5-4a00-8b62-9a556aabc7b5">15</OriginalRelease>
    <TPLaunchHelpLinkType xmlns="9d035d7d-02e5-4a00-8b62-9a556aabc7b5">Template</TPLaunchHelpLinkType>
    <LocalizationTagsTaxHTField0 xmlns="9d035d7d-02e5-4a00-8b62-9a556aabc7b5">
      <Terms xmlns="http://schemas.microsoft.com/office/infopath/2007/PartnerControls"/>
    </LocalizationTagsTaxHTField0>
    <Component xmlns="91e8d559-4d54-460d-ba58-5d5027f88b4d" xsi:nil="true"/>
    <Description0 xmlns="91e8d559-4d54-460d-ba58-5d5027f88b4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BB2780C3CC07BD4BAA623FF9571645580400D1570604EA743043A2641365C0E91715" ma:contentTypeVersion="55" ma:contentTypeDescription="Create a new document." ma:contentTypeScope="" ma:versionID="2c496a0f341a72d7e8cbd42eb499a6d4">
  <xsd:schema xmlns:xsd="http://www.w3.org/2001/XMLSchema" xmlns:xs="http://www.w3.org/2001/XMLSchema" xmlns:p="http://schemas.microsoft.com/office/2006/metadata/properties" xmlns:ns2="9d035d7d-02e5-4a00-8b62-9a556aabc7b5" xmlns:ns3="91e8d559-4d54-460d-ba58-5d5027f88b4d" targetNamespace="http://schemas.microsoft.com/office/2006/metadata/properties" ma:root="true" ma:fieldsID="2bcea688bd265da693c2f253e50f4ab0" ns2:_="" ns3:_="">
    <xsd:import namespace="9d035d7d-02e5-4a00-8b62-9a556aabc7b5"/>
    <xsd:import namespace="91e8d559-4d54-460d-ba58-5d5027f88b4d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035d7d-02e5-4a00-8b62-9a556aabc7b5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dc117081-80f4-4e10-b46d-e6dc6854316c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41FC7ADF-4C62-4413-95B2-CDE72C4AD396}" ma:internalName="CSXSubmissionMarket" ma:readOnly="false" ma:showField="MarketName" ma:web="9d035d7d-02e5-4a00-8b62-9a556aabc7b5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5e663266-dbf1-446f-b076-28feab654dae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CD722278-12DA-4BA9-B56C-2624CA46C480}" ma:internalName="InProjectListLookup" ma:readOnly="true" ma:showField="InProjectList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65226a81-6f17-445b-9321-8ea42e2eee04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CD722278-12DA-4BA9-B56C-2624CA46C480}" ma:internalName="LastCompleteVersionLookup" ma:readOnly="true" ma:showField="LastCompleteVersion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CD722278-12DA-4BA9-B56C-2624CA46C480}" ma:internalName="LastPreviewErrorLookup" ma:readOnly="true" ma:showField="LastPreviewError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CD722278-12DA-4BA9-B56C-2624CA46C480}" ma:internalName="LastPreviewResultLookup" ma:readOnly="true" ma:showField="LastPreviewResult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CD722278-12DA-4BA9-B56C-2624CA46C480}" ma:internalName="LastPreviewAttemptDateLookup" ma:readOnly="true" ma:showField="LastPreviewAttemptDat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CD722278-12DA-4BA9-B56C-2624CA46C480}" ma:internalName="LastPreviewedByLookup" ma:readOnly="true" ma:showField="LastPreviewedBy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CD722278-12DA-4BA9-B56C-2624CA46C480}" ma:internalName="LastPreviewTimeLookup" ma:readOnly="true" ma:showField="LastPreviewTim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CD722278-12DA-4BA9-B56C-2624CA46C480}" ma:internalName="LastPreviewVersionLookup" ma:readOnly="true" ma:showField="LastPreviewVersion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CD722278-12DA-4BA9-B56C-2624CA46C480}" ma:internalName="LastPublishErrorLookup" ma:readOnly="true" ma:showField="LastPublishError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CD722278-12DA-4BA9-B56C-2624CA46C480}" ma:internalName="LastPublishResultLookup" ma:readOnly="true" ma:showField="LastPublishResult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CD722278-12DA-4BA9-B56C-2624CA46C480}" ma:internalName="LastPublishAttemptDateLookup" ma:readOnly="true" ma:showField="LastPublishAttemptDat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CD722278-12DA-4BA9-B56C-2624CA46C480}" ma:internalName="LastPublishedByLookup" ma:readOnly="true" ma:showField="LastPublishedBy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CD722278-12DA-4BA9-B56C-2624CA46C480}" ma:internalName="LastPublishTimeLookup" ma:readOnly="true" ma:showField="LastPublishTim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CD722278-12DA-4BA9-B56C-2624CA46C480}" ma:internalName="LastPublishVersionLookup" ma:readOnly="true" ma:showField="LastPublishVersion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B116CC8E-FCD3-4331-849C-1BF4DB8052AE}" ma:internalName="LocLastLocAttemptVersionLookup" ma:readOnly="false" ma:showField="LastLocAttemptVersion" ma:web="9d035d7d-02e5-4a00-8b62-9a556aabc7b5">
      <xsd:simpleType>
        <xsd:restriction base="dms:Lookup"/>
      </xsd:simpleType>
    </xsd:element>
    <xsd:element name="LocLastLocAttemptVersionTypeLookup" ma:index="72" nillable="true" ma:displayName="Loc Last Loc Attempt Version Type" ma:default="" ma:list="{B116CC8E-FCD3-4331-849C-1BF4DB8052AE}" ma:internalName="LocLastLocAttemptVersionTypeLookup" ma:readOnly="true" ma:showField="LastLocAttemptVersionType" ma:web="9d035d7d-02e5-4a00-8b62-9a556aabc7b5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B116CC8E-FCD3-4331-849C-1BF4DB8052AE}" ma:internalName="LocNewPublishedVersionLookup" ma:readOnly="true" ma:showField="NewPublishedVersion" ma:web="9d035d7d-02e5-4a00-8b62-9a556aabc7b5">
      <xsd:simpleType>
        <xsd:restriction base="dms:Lookup"/>
      </xsd:simpleType>
    </xsd:element>
    <xsd:element name="LocOverallHandbackStatusLookup" ma:index="76" nillable="true" ma:displayName="Loc Overall Handback Status" ma:default="" ma:list="{B116CC8E-FCD3-4331-849C-1BF4DB8052AE}" ma:internalName="LocOverallHandbackStatusLookup" ma:readOnly="true" ma:showField="OverallHandbackStatus" ma:web="9d035d7d-02e5-4a00-8b62-9a556aabc7b5">
      <xsd:simpleType>
        <xsd:restriction base="dms:Lookup"/>
      </xsd:simpleType>
    </xsd:element>
    <xsd:element name="LocOverallLocStatusLookup" ma:index="77" nillable="true" ma:displayName="Loc Overall Localize Status" ma:default="" ma:list="{B116CC8E-FCD3-4331-849C-1BF4DB8052AE}" ma:internalName="LocOverallLocStatusLookup" ma:readOnly="true" ma:showField="OverallLocStatus" ma:web="9d035d7d-02e5-4a00-8b62-9a556aabc7b5">
      <xsd:simpleType>
        <xsd:restriction base="dms:Lookup"/>
      </xsd:simpleType>
    </xsd:element>
    <xsd:element name="LocOverallPreviewStatusLookup" ma:index="78" nillable="true" ma:displayName="Loc Overall Preview Status" ma:default="" ma:list="{B116CC8E-FCD3-4331-849C-1BF4DB8052AE}" ma:internalName="LocOverallPreviewStatusLookup" ma:readOnly="true" ma:showField="OverallPreviewStatus" ma:web="9d035d7d-02e5-4a00-8b62-9a556aabc7b5">
      <xsd:simpleType>
        <xsd:restriction base="dms:Lookup"/>
      </xsd:simpleType>
    </xsd:element>
    <xsd:element name="LocOverallPublishStatusLookup" ma:index="79" nillable="true" ma:displayName="Loc Overall Publish Status" ma:default="" ma:list="{B116CC8E-FCD3-4331-849C-1BF4DB8052AE}" ma:internalName="LocOverallPublishStatusLookup" ma:readOnly="true" ma:showField="OverallPublishStatus" ma:web="9d035d7d-02e5-4a00-8b62-9a556aabc7b5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B116CC8E-FCD3-4331-849C-1BF4DB8052AE}" ma:internalName="LocProcessedForHandoffsLookup" ma:readOnly="true" ma:showField="ProcessedForHandoffs" ma:web="9d035d7d-02e5-4a00-8b62-9a556aabc7b5">
      <xsd:simpleType>
        <xsd:restriction base="dms:Lookup"/>
      </xsd:simpleType>
    </xsd:element>
    <xsd:element name="LocProcessedForMarketsLookup" ma:index="82" nillable="true" ma:displayName="Loc Processed For Markets" ma:default="" ma:list="{B116CC8E-FCD3-4331-849C-1BF4DB8052AE}" ma:internalName="LocProcessedForMarketsLookup" ma:readOnly="true" ma:showField="ProcessedForMarkets" ma:web="9d035d7d-02e5-4a00-8b62-9a556aabc7b5">
      <xsd:simpleType>
        <xsd:restriction base="dms:Lookup"/>
      </xsd:simpleType>
    </xsd:element>
    <xsd:element name="LocPublishedDependentAssetsLookup" ma:index="83" nillable="true" ma:displayName="Loc Published Dependent Assets" ma:default="" ma:list="{B116CC8E-FCD3-4331-849C-1BF4DB8052AE}" ma:internalName="LocPublishedDependentAssetsLookup" ma:readOnly="true" ma:showField="PublishedDependentAssets" ma:web="9d035d7d-02e5-4a00-8b62-9a556aabc7b5">
      <xsd:simpleType>
        <xsd:restriction base="dms:Lookup"/>
      </xsd:simpleType>
    </xsd:element>
    <xsd:element name="LocPublishedLinkedAssetsLookup" ma:index="84" nillable="true" ma:displayName="Loc Published Linked Assets" ma:default="" ma:list="{B116CC8E-FCD3-4331-849C-1BF4DB8052AE}" ma:internalName="LocPublishedLinkedAssetsLookup" ma:readOnly="true" ma:showField="PublishedLinkedAssets" ma:web="9d035d7d-02e5-4a00-8b62-9a556aabc7b5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c95181ba-569f-436f-adb3-78c3831fea54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41FC7ADF-4C62-4413-95B2-CDE72C4AD396}" ma:internalName="Markets" ma:readOnly="false" ma:showField="MarketName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CD722278-12DA-4BA9-B56C-2624CA46C480}" ma:internalName="NumOfRatingsLookup" ma:readOnly="true" ma:showField="NumOfRatings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CD722278-12DA-4BA9-B56C-2624CA46C480}" ma:internalName="PublishStatusLookup" ma:readOnly="false" ma:showField="PublishStatus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a34c0026-7bf6-479c-b6e7-24710140ce31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0ef119a3-9350-4d50-81f0-e824a5745f43}" ma:internalName="TaxCatchAll" ma:showField="CatchAllData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0ef119a3-9350-4d50-81f0-e824a5745f43}" ma:internalName="TaxCatchAllLabel" ma:readOnly="true" ma:showField="CatchAllDataLabel" ma:web="9d035d7d-02e5-4a00-8b62-9a556aabc7b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e8d559-4d54-460d-ba58-5d5027f88b4d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8DBC0A1-66E1-4B9D-88C2-9B3A32A2147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A3ECAA-1471-46C2-A753-7478E8C0BE27}">
  <ds:schemaRefs>
    <ds:schemaRef ds:uri="http://purl.org/dc/dcmitype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purl.org/dc/terms/"/>
    <ds:schemaRef ds:uri="91e8d559-4d54-460d-ba58-5d5027f88b4d"/>
    <ds:schemaRef ds:uri="9d035d7d-02e5-4a00-8b62-9a556aabc7b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8D9B4A9C-4558-4138-977B-0C891AAE64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d035d7d-02e5-4a00-8b62-9a556aabc7b5"/>
    <ds:schemaRef ds:uri="91e8d559-4d54-460d-ba58-5d5027f88b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Добро пожаловать в PowerPoint!</Template>
  <TotalTime>0</TotalTime>
  <Words>161</Words>
  <Application>Microsoft Office PowerPoint</Application>
  <PresentationFormat>Широкоэкранный</PresentationFormat>
  <Paragraphs>19</Paragraphs>
  <Slides>5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Segoe UI</vt:lpstr>
      <vt:lpstr>Segoe UI Light</vt:lpstr>
      <vt:lpstr>WelcomeDoc</vt:lpstr>
      <vt:lpstr>Проект Pygame «Нелли»</vt:lpstr>
      <vt:lpstr>Введение</vt:lpstr>
      <vt:lpstr>Описание реализации</vt:lpstr>
      <vt:lpstr>Скриншоты и видео</vt:lpstr>
      <vt:lpstr>Что может быть доработано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2019-02-04T04:42:35Z</dcterms:created>
  <dcterms:modified xsi:type="dcterms:W3CDTF">2019-02-04T23:47:29Z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_TemplateID">
    <vt:lpwstr>TC029239449991</vt:lpwstr>
  </property>
  <property fmtid="{D5CDD505-2E9C-101B-9397-08002B2CF9AE}" pid="4" name="ContentTypeId">
    <vt:lpwstr>0x010100BB2780C3CC07BD4BAA623FF9571645580400D1570604EA743043A2641365C0E91715</vt:lpwstr>
  </property>
  <property fmtid="{D5CDD505-2E9C-101B-9397-08002B2CF9AE}" pid="5" name="FeatureTags">
    <vt:lpwstr/>
  </property>
  <property fmtid="{D5CDD505-2E9C-101B-9397-08002B2CF9AE}" pid="6" name="LocalizationTags">
    <vt:lpwstr/>
  </property>
  <property fmtid="{D5CDD505-2E9C-101B-9397-08002B2CF9AE}" pid="7" name="ScenarioTags">
    <vt:lpwstr/>
  </property>
  <property fmtid="{D5CDD505-2E9C-101B-9397-08002B2CF9AE}" pid="8" name="CampaignTags">
    <vt:lpwstr/>
  </property>
</Properties>
</file>

<file path=docProps/thumbnail.jpeg>
</file>